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mp4" ContentType="video/mp4"/>
  <Default Extension="emf" ContentType="image/x-emf"/>
  <Default Extension="jpg" ContentType="image/jpeg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1" r:id="rId2"/>
    <p:sldId id="279" r:id="rId3"/>
    <p:sldId id="262" r:id="rId4"/>
    <p:sldId id="281" r:id="rId5"/>
    <p:sldId id="263" r:id="rId6"/>
    <p:sldId id="282" r:id="rId7"/>
    <p:sldId id="274" r:id="rId8"/>
    <p:sldId id="264" r:id="rId9"/>
    <p:sldId id="275" r:id="rId10"/>
    <p:sldId id="277" r:id="rId11"/>
    <p:sldId id="266" r:id="rId12"/>
    <p:sldId id="270" r:id="rId13"/>
    <p:sldId id="271" r:id="rId14"/>
    <p:sldId id="272" r:id="rId15"/>
    <p:sldId id="267" r:id="rId16"/>
    <p:sldId id="278" r:id="rId17"/>
    <p:sldId id="284" r:id="rId18"/>
  </p:sldIdLst>
  <p:sldSz cx="14630400" cy="8229600"/>
  <p:notesSz cx="6858000" cy="9144000"/>
  <p:defaultTextStyle>
    <a:defPPr>
      <a:defRPr lang="en-US"/>
    </a:defPPr>
    <a:lvl1pPr marL="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2592">
          <p15:clr>
            <a:srgbClr val="A4A3A4"/>
          </p15:clr>
        </p15:guide>
        <p15:guide id="3" orient="horz" pos="2676">
          <p15:clr>
            <a:srgbClr val="A4A3A4"/>
          </p15:clr>
        </p15:guide>
        <p15:guide id="4" orient="horz" pos="5183">
          <p15:clr>
            <a:srgbClr val="A4A3A4"/>
          </p15:clr>
        </p15:guide>
        <p15:guide id="5" orient="horz" pos="2508">
          <p15:clr>
            <a:srgbClr val="A4A3A4"/>
          </p15:clr>
        </p15:guide>
        <p15:guide id="6" pos="4609">
          <p15:clr>
            <a:srgbClr val="A4A3A4"/>
          </p15:clr>
        </p15:guide>
        <p15:guide id="7" pos="92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D038"/>
    <a:srgbClr val="4E8F00"/>
    <a:srgbClr val="B3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2"/>
    <p:restoredTop sz="78947"/>
  </p:normalViewPr>
  <p:slideViewPr>
    <p:cSldViewPr snapToGrid="0" snapToObjects="1" showGuides="1">
      <p:cViewPr>
        <p:scale>
          <a:sx n="70" d="100"/>
          <a:sy n="70" d="100"/>
        </p:scale>
        <p:origin x="1184" y="360"/>
      </p:cViewPr>
      <p:guideLst>
        <p:guide orient="horz"/>
        <p:guide orient="horz" pos="2592"/>
        <p:guide orient="horz" pos="2676"/>
        <p:guide orient="horz" pos="5183"/>
        <p:guide orient="horz" pos="2508"/>
        <p:guide pos="4609"/>
        <p:guide pos="921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8E823-0410-2A49-9650-99B7874D1B68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F1A68-F029-2048-B6B6-49FA3A553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30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48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447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963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65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VR program is part of </a:t>
            </a:r>
            <a:r>
              <a:rPr lang="en-US" sz="1200" b="1" dirty="0" err="1"/>
              <a:t>CiSE-ProS</a:t>
            </a:r>
            <a:r>
              <a:rPr lang="en-US" sz="1200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81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768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81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 concept of a datacenter is increasingly familiar, so training on the needs of a datacenter benefits all professions that may use these advanced computing resources.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64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45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 manipulations in the program allow learners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interact with individual components of compute infrastructure to determine their viewing orientation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control the pace of the content manipulation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35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9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F1A68-F029-2048-B6B6-49FA3A553B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5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05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6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280" y="396240"/>
            <a:ext cx="5265421" cy="84258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942" y="396240"/>
            <a:ext cx="15557499" cy="84258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1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0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1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22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941" y="2305050"/>
            <a:ext cx="10411459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241" y="2305050"/>
            <a:ext cx="10411461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0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7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7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7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46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8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chemeClr val="tx2">
                <a:lumMod val="50000"/>
              </a:schemeClr>
            </a:gs>
            <a:gs pos="0">
              <a:schemeClr val="tx1">
                <a:lumMod val="75000"/>
                <a:lumOff val="25000"/>
              </a:schemeClr>
            </a:gs>
            <a:gs pos="100000">
              <a:schemeClr val="tx2">
                <a:lumMod val="50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154C9-7733-3046-8FA1-1AF78DE44B7D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DE160-73F6-964A-973E-DC69D7F5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5311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653110" rtl="0" eaLnBrk="1" latinLnBrk="0" hangingPunct="1">
        <a:spcBef>
          <a:spcPct val="20000"/>
        </a:spcBef>
        <a:buFont typeface="Arial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65311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653110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653110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653110" rtl="0" eaLnBrk="1" latinLnBrk="0" hangingPunct="1">
        <a:spcBef>
          <a:spcPct val="20000"/>
        </a:spcBef>
        <a:buFont typeface="Arial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tiff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Relationship Id="rId3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4" Type="http://schemas.openxmlformats.org/officeDocument/2006/relationships/image" Target="../media/image20.tiff"/><Relationship Id="rId5" Type="http://schemas.openxmlformats.org/officeDocument/2006/relationships/hyperlink" Target="https://youtu.be/SkcCGkdEuNc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png"/><Relationship Id="rId5" Type="http://schemas.openxmlformats.org/officeDocument/2006/relationships/hyperlink" Target="https://youtu.be/c-MrasldK_w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tiff"/><Relationship Id="rId5" Type="http://schemas.openxmlformats.org/officeDocument/2006/relationships/image" Target="../media/image8.tiff"/><Relationship Id="rId6" Type="http://schemas.openxmlformats.org/officeDocument/2006/relationships/image" Target="../media/image9.tiff"/><Relationship Id="rId7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2.tiff"/><Relationship Id="rId5" Type="http://schemas.openxmlformats.org/officeDocument/2006/relationships/image" Target="../media/image13.tiff"/><Relationship Id="rId6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2164597"/>
            <a:ext cx="1463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Using Virtual Reality to Enforce 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</a:rPr>
              <a:t>Principles of Cybersecurity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75190" y="4910153"/>
            <a:ext cx="372813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Jinsil Hwaryoung Seo, PhD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Dhruva </a:t>
            </a:r>
            <a:r>
              <a:rPr lang="en-US" dirty="0" err="1">
                <a:solidFill>
                  <a:schemeClr val="bg1"/>
                </a:solidFill>
              </a:rPr>
              <a:t>Chakravorty</a:t>
            </a:r>
            <a:r>
              <a:rPr lang="en-US" dirty="0">
                <a:solidFill>
                  <a:schemeClr val="bg1"/>
                </a:solidFill>
              </a:rPr>
              <a:t>, PhD</a:t>
            </a: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3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5137" y="6908800"/>
            <a:ext cx="4630444" cy="1543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4301" y="7317848"/>
            <a:ext cx="1611622" cy="644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7655" y="7191668"/>
            <a:ext cx="897050" cy="8970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67" y="7384245"/>
            <a:ext cx="2905264" cy="63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57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Hardware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540" y="1701166"/>
            <a:ext cx="2965681" cy="59762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09314" y="2220686"/>
            <a:ext cx="29718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HTC VIVE</a:t>
            </a:r>
          </a:p>
          <a:p>
            <a:endParaRPr lang="en-US" sz="3200" dirty="0"/>
          </a:p>
        </p:txBody>
      </p:sp>
      <p:pic>
        <p:nvPicPr>
          <p:cNvPr id="2050" name="Picture 2" descr="mage result for vi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691" y="3183836"/>
            <a:ext cx="5910943" cy="450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922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2879285" y="3448678"/>
            <a:ext cx="2452466" cy="2452466"/>
          </a:xfrm>
          <a:prstGeom prst="ellipse">
            <a:avLst/>
          </a:prstGeom>
          <a:noFill/>
          <a:ln w="190500">
            <a:solidFill>
              <a:srgbClr val="9DD0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920307" y="3434058"/>
            <a:ext cx="2452466" cy="2452466"/>
          </a:xfrm>
          <a:prstGeom prst="ellipse">
            <a:avLst/>
          </a:prstGeom>
          <a:noFill/>
          <a:ln w="190500">
            <a:solidFill>
              <a:srgbClr val="9DD0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961329" y="3448678"/>
            <a:ext cx="2452466" cy="2452466"/>
          </a:xfrm>
          <a:prstGeom prst="ellipse">
            <a:avLst/>
          </a:prstGeom>
          <a:noFill/>
          <a:ln w="190500">
            <a:solidFill>
              <a:srgbClr val="9DD0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242489" y="4144229"/>
            <a:ext cx="17941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Entering/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Exiting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88957" y="4360796"/>
            <a:ext cx="1931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Inspecting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30048" y="4357054"/>
            <a:ext cx="1825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Replacing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5387751" y="4650944"/>
            <a:ext cx="588556" cy="0"/>
          </a:xfrm>
          <a:prstGeom prst="line">
            <a:avLst/>
          </a:prstGeom>
          <a:ln w="88900">
            <a:solidFill>
              <a:srgbClr val="9DD03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372773" y="4674911"/>
            <a:ext cx="588556" cy="0"/>
          </a:xfrm>
          <a:prstGeom prst="line">
            <a:avLst/>
          </a:prstGeom>
          <a:ln w="88900">
            <a:solidFill>
              <a:srgbClr val="9DD03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79285" y="802366"/>
            <a:ext cx="8420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User Training Scenario </a:t>
            </a:r>
            <a:r>
              <a:rPr lang="en-US" sz="4000">
                <a:solidFill>
                  <a:schemeClr val="bg1"/>
                </a:solidFill>
              </a:rPr>
              <a:t>in </a:t>
            </a:r>
            <a:r>
              <a:rPr lang="en-US" sz="4000" smtClean="0">
                <a:solidFill>
                  <a:schemeClr val="bg1"/>
                </a:solidFill>
              </a:rPr>
              <a:t>a Data Center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5938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228" y="2141365"/>
            <a:ext cx="7232484" cy="38289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7822" t="12827" b="1"/>
          <a:stretch/>
        </p:blipFill>
        <p:spPr>
          <a:xfrm>
            <a:off x="9247969" y="2609148"/>
            <a:ext cx="2648738" cy="2690798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0" y="2829613"/>
            <a:ext cx="2452466" cy="2452466"/>
          </a:xfrm>
          <a:prstGeom prst="ellipse">
            <a:avLst/>
          </a:prstGeom>
          <a:noFill/>
          <a:ln w="190500">
            <a:solidFill>
              <a:srgbClr val="9DD038">
                <a:alpha val="7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55162" y="3484330"/>
            <a:ext cx="17941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Entering/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Exiting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22584"/>
          <a:stretch/>
        </p:blipFill>
        <p:spPr>
          <a:xfrm>
            <a:off x="12019601" y="2609148"/>
            <a:ext cx="2419812" cy="26907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93228" y="6068229"/>
            <a:ext cx="44181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67AC6"/>
                </a:solidFill>
                <a:latin typeface="YouTube Noto" charset="0"/>
                <a:hlinkClick r:id="rId5"/>
              </a:rPr>
              <a:t>https://youtu.be/SkcCGkdEuNc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52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nvestigating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36" y="0"/>
            <a:ext cx="14641830" cy="8229600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22336" y="2864810"/>
            <a:ext cx="2452466" cy="2452466"/>
          </a:xfrm>
          <a:prstGeom prst="ellipse">
            <a:avLst/>
          </a:prstGeom>
          <a:noFill/>
          <a:ln w="190500">
            <a:solidFill>
              <a:srgbClr val="9DD038">
                <a:alpha val="7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60788" y="3776928"/>
            <a:ext cx="1931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Inspecting</a:t>
            </a:r>
          </a:p>
        </p:txBody>
      </p:sp>
    </p:spTree>
    <p:extLst>
      <p:ext uri="{BB962C8B-B14F-4D97-AF65-F5344CB8AC3E}">
        <p14:creationId xmlns:p14="http://schemas.microsoft.com/office/powerpoint/2010/main" val="979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309" y="2494675"/>
            <a:ext cx="6772091" cy="3734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2603"/>
          <a:stretch/>
        </p:blipFill>
        <p:spPr>
          <a:xfrm>
            <a:off x="1496420" y="2494675"/>
            <a:ext cx="6156182" cy="3734056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22333" y="2864810"/>
            <a:ext cx="2452466" cy="2452466"/>
          </a:xfrm>
          <a:prstGeom prst="ellipse">
            <a:avLst/>
          </a:prstGeom>
          <a:noFill/>
          <a:ln w="190500">
            <a:solidFill>
              <a:srgbClr val="9DD038">
                <a:alpha val="7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43912" y="3776928"/>
            <a:ext cx="1825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Replacing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35936" y="6228731"/>
            <a:ext cx="421301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67AC6"/>
                </a:solidFill>
                <a:latin typeface="YouTube Noto" charset="0"/>
                <a:hlinkClick r:id="rId5"/>
              </a:rPr>
              <a:t>https://youtu.be/c-MrasldK_w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91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69575" y="934899"/>
            <a:ext cx="124134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Evaluation and Assessments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1169576" y="2106946"/>
            <a:ext cx="3385795" cy="5232362"/>
          </a:xfrm>
          <a:prstGeom prst="rect">
            <a:avLst/>
          </a:prstGeom>
          <a:solidFill>
            <a:srgbClr val="4E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52700" y="2278352"/>
            <a:ext cx="330267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Participants: </a:t>
            </a:r>
          </a:p>
          <a:p>
            <a:r>
              <a:rPr lang="en-US" sz="2400" dirty="0">
                <a:solidFill>
                  <a:schemeClr val="bg1"/>
                </a:solidFill>
              </a:rPr>
              <a:t>25 Summer Computing</a:t>
            </a:r>
          </a:p>
          <a:p>
            <a:r>
              <a:rPr lang="en-US" sz="2400" dirty="0">
                <a:solidFill>
                  <a:schemeClr val="bg1"/>
                </a:solidFill>
              </a:rPr>
              <a:t>Academy at Texas A&amp;M University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Individual Experience Sessions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Questionnaires</a:t>
            </a:r>
          </a:p>
          <a:p>
            <a:r>
              <a:rPr lang="en-US" sz="2400" dirty="0">
                <a:solidFill>
                  <a:schemeClr val="bg1"/>
                </a:solidFill>
              </a:rPr>
              <a:t>(Pre, Post, 1 week after)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71506" y="2106946"/>
            <a:ext cx="8811536" cy="52323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71507" y="2168662"/>
            <a:ext cx="881153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Information Recall</a:t>
            </a:r>
          </a:p>
          <a:p>
            <a:pPr marL="1110310" lvl="1" indent="-4572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Data center physical security  </a:t>
            </a:r>
          </a:p>
          <a:p>
            <a:pPr marL="1110310" lvl="1" indent="-4572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Procedure of fixing a node with a broken RAM in the VR application</a:t>
            </a:r>
          </a:p>
          <a:p>
            <a:pPr marL="1110310" lvl="1" indent="-457200">
              <a:buFont typeface="Arial" charset="0"/>
              <a:buChar char="•"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90 %</a:t>
            </a:r>
            <a:r>
              <a:rPr lang="en-US" sz="2400" dirty="0">
                <a:solidFill>
                  <a:schemeClr val="bg1"/>
                </a:solidFill>
              </a:rPr>
              <a:t> remembered after the session</a:t>
            </a:r>
          </a:p>
          <a:p>
            <a:pPr marL="1110310" lvl="1" indent="-457200">
              <a:buFont typeface="Arial" charset="0"/>
              <a:buChar char="•"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80 % </a:t>
            </a:r>
            <a:r>
              <a:rPr lang="en-US" sz="2400" dirty="0">
                <a:solidFill>
                  <a:schemeClr val="bg1"/>
                </a:solidFill>
              </a:rPr>
              <a:t>remembered after one week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1110310" lvl="1" indent="-457200">
              <a:buFont typeface="Arial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Other Feedback</a:t>
            </a:r>
          </a:p>
          <a:p>
            <a:pPr marL="996010" lvl="1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“VR is very interactive so it would be a good way to teach students that will keep them engaged,” (ID03)</a:t>
            </a:r>
          </a:p>
          <a:p>
            <a:pPr marL="996010" lvl="1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“It is very easy and fun to use and make, its very easy to remember information.” (ID05)</a:t>
            </a:r>
          </a:p>
          <a:p>
            <a:pPr marL="996010" lvl="1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“You can explore places rather than read them in the text</a:t>
            </a:r>
            <a:r>
              <a:rPr lang="mr-IN" sz="2000" dirty="0" err="1">
                <a:solidFill>
                  <a:schemeClr val="bg1"/>
                </a:solidFill>
              </a:rPr>
              <a:t>book</a:t>
            </a:r>
            <a:r>
              <a:rPr lang="mr-IN" sz="2000" dirty="0">
                <a:solidFill>
                  <a:schemeClr val="bg1"/>
                </a:solidFill>
              </a:rPr>
              <a:t>.” (ID18)</a:t>
            </a:r>
            <a:endParaRPr lang="en-US" sz="2000" dirty="0">
              <a:solidFill>
                <a:schemeClr val="bg1"/>
              </a:solidFill>
            </a:endParaRPr>
          </a:p>
          <a:p>
            <a:pPr marL="996010" lvl="1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“Great for visual learners” (ID22)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55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Conclusions and Future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Embodied interaction in a VR training program can benefit students with short term and long term memories in engaging and playful ways.</a:t>
            </a:r>
          </a:p>
          <a:p>
            <a:r>
              <a:rPr lang="en-US" sz="3200" dirty="0">
                <a:solidFill>
                  <a:schemeClr val="bg1"/>
                </a:solidFill>
              </a:rPr>
              <a:t>The user interface will be improved. </a:t>
            </a:r>
          </a:p>
          <a:p>
            <a:r>
              <a:rPr lang="en-US" sz="3200" dirty="0">
                <a:solidFill>
                  <a:schemeClr val="bg1"/>
                </a:solidFill>
              </a:rPr>
              <a:t>More experience scenarios will be explored. 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257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507" y="1066198"/>
            <a:ext cx="6075680" cy="1371600"/>
          </a:xfrm>
        </p:spPr>
        <p:txBody>
          <a:bodyPr>
            <a:normAutofit/>
          </a:bodyPr>
          <a:lstStyle/>
          <a:p>
            <a:r>
              <a:rPr lang="en-US" sz="4200" dirty="0">
                <a:solidFill>
                  <a:schemeClr val="bg1"/>
                </a:solidFill>
              </a:rPr>
              <a:t>Acknowledgements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0505" y="2831312"/>
            <a:ext cx="7526215" cy="543115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>
            <a:lvl1pPr marL="489833" indent="-489833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653110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bg1"/>
                </a:solidFill>
              </a:rPr>
              <a:t>Texas A&amp;M HPRC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Department </a:t>
            </a:r>
            <a:r>
              <a:rPr lang="en-US" sz="3200" dirty="0">
                <a:solidFill>
                  <a:schemeClr val="bg1"/>
                </a:solidFill>
              </a:rPr>
              <a:t>of Visualization</a:t>
            </a:r>
          </a:p>
          <a:p>
            <a:r>
              <a:rPr lang="en-US" sz="3200" dirty="0">
                <a:solidFill>
                  <a:schemeClr val="bg1"/>
                </a:solidFill>
              </a:rPr>
              <a:t>Laboratory for Molecular Simulation</a:t>
            </a:r>
          </a:p>
          <a:p>
            <a:r>
              <a:rPr lang="en-US" sz="3200" dirty="0">
                <a:solidFill>
                  <a:schemeClr val="bg1"/>
                </a:solidFill>
              </a:rPr>
              <a:t>Division of Research and Provost IT</a:t>
            </a:r>
          </a:p>
          <a:p>
            <a:r>
              <a:rPr lang="en-US" sz="3200" dirty="0">
                <a:solidFill>
                  <a:schemeClr val="bg1"/>
                </a:solidFill>
              </a:rPr>
              <a:t>National Science Foundation (#</a:t>
            </a:r>
            <a:r>
              <a:rPr lang="de-DE" sz="3200" dirty="0">
                <a:solidFill>
                  <a:schemeClr val="bg1"/>
                </a:solidFill>
              </a:rPr>
              <a:t>1730695)</a:t>
            </a:r>
          </a:p>
          <a:p>
            <a:r>
              <a:rPr lang="de-DE" sz="3200" dirty="0">
                <a:solidFill>
                  <a:schemeClr val="bg1"/>
                </a:solidFill>
              </a:rPr>
              <a:t>Dell </a:t>
            </a:r>
            <a:r>
              <a:rPr lang="de-DE" sz="3200" dirty="0" err="1">
                <a:solidFill>
                  <a:schemeClr val="bg1"/>
                </a:solidFill>
              </a:rPr>
              <a:t>and</a:t>
            </a:r>
            <a:r>
              <a:rPr lang="de-DE" sz="3200" dirty="0">
                <a:solidFill>
                  <a:schemeClr val="bg1"/>
                </a:solidFill>
              </a:rPr>
              <a:t> NVIDIA</a:t>
            </a:r>
          </a:p>
          <a:p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06614" y="1380565"/>
            <a:ext cx="5610791" cy="532142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606614" y="1506478"/>
            <a:ext cx="5610791" cy="5011332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>
            <a:lvl1pPr algn="ctr" defTabSz="653110" rtl="0" eaLnBrk="1" latinLnBrk="0" hangingPunct="1"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</a:rPr>
              <a:t>Questions?</a:t>
            </a:r>
          </a:p>
          <a:p>
            <a:endParaRPr lang="en-US" sz="4000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Contacts</a:t>
            </a:r>
          </a:p>
          <a:p>
            <a:r>
              <a:rPr lang="en-US" sz="3200" dirty="0">
                <a:solidFill>
                  <a:schemeClr val="bg1"/>
                </a:solidFill>
              </a:rPr>
              <a:t>Jinsil Hwaryoung Seo</a:t>
            </a:r>
          </a:p>
          <a:p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hwaryoung@tamu.edu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Dhruva </a:t>
            </a:r>
            <a:r>
              <a:rPr lang="en-US" sz="3200" dirty="0" err="1">
                <a:solidFill>
                  <a:schemeClr val="bg1"/>
                </a:solidFill>
              </a:rPr>
              <a:t>Chakravorty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chakravorty@tamu.edu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4943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8" y="0"/>
            <a:ext cx="14630400" cy="82296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328" y="5858486"/>
            <a:ext cx="14614071" cy="2371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54094" y="6351545"/>
            <a:ext cx="75662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Training program that builds core competencies in secure-computing using hands-on activities.</a:t>
            </a:r>
          </a:p>
          <a:p>
            <a:endParaRPr lang="en-US" sz="2800" dirty="0"/>
          </a:p>
        </p:txBody>
      </p:sp>
      <p:sp>
        <p:nvSpPr>
          <p:cNvPr id="22" name="Rectangle 21"/>
          <p:cNvSpPr/>
          <p:nvPr/>
        </p:nvSpPr>
        <p:spPr>
          <a:xfrm>
            <a:off x="2128688" y="6351545"/>
            <a:ext cx="29581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/>
              <a:t>CiSE-ProS</a:t>
            </a:r>
            <a:r>
              <a:rPr lang="en-US" sz="3600" dirty="0"/>
              <a:t>: 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2057" y="6371865"/>
            <a:ext cx="1253551" cy="12535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688110" y="7625416"/>
            <a:ext cx="1585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/>
              <a:t>NSF #1730695 </a:t>
            </a:r>
          </a:p>
        </p:txBody>
      </p:sp>
    </p:spTree>
    <p:extLst>
      <p:ext uri="{BB962C8B-B14F-4D97-AF65-F5344CB8AC3E}">
        <p14:creationId xmlns:p14="http://schemas.microsoft.com/office/powerpoint/2010/main" val="562146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 rot="21206114">
            <a:off x="2102112" y="3194796"/>
            <a:ext cx="3314700" cy="33147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44095">
            <a:off x="8295951" y="3252611"/>
            <a:ext cx="3314700" cy="33147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50745">
            <a:off x="5185687" y="2474244"/>
            <a:ext cx="3314700" cy="33147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alphaModFix amt="75000"/>
          </a:blip>
          <a:stretch>
            <a:fillRect/>
          </a:stretch>
        </p:blipFill>
        <p:spPr>
          <a:xfrm>
            <a:off x="10991825" y="2606328"/>
            <a:ext cx="1408629" cy="14086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alphaModFix amt="81000"/>
          </a:blip>
          <a:stretch>
            <a:fillRect/>
          </a:stretch>
        </p:blipFill>
        <p:spPr>
          <a:xfrm>
            <a:off x="8188004" y="2439986"/>
            <a:ext cx="1152395" cy="115239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alphaModFix amt="85000"/>
          </a:blip>
          <a:stretch>
            <a:fillRect/>
          </a:stretch>
        </p:blipFill>
        <p:spPr>
          <a:xfrm>
            <a:off x="7114551" y="5582840"/>
            <a:ext cx="1627991" cy="162799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096053" y="4498203"/>
            <a:ext cx="13368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HPRC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10292" y="3871890"/>
            <a:ext cx="16883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TAMC2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14782" y="4244853"/>
            <a:ext cx="2077043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TEEX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Cybersecurity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Program</a:t>
            </a:r>
          </a:p>
        </p:txBody>
      </p:sp>
      <p:cxnSp>
        <p:nvCxnSpPr>
          <p:cNvPr id="2048" name="Straight Connector 2047"/>
          <p:cNvCxnSpPr/>
          <p:nvPr/>
        </p:nvCxnSpPr>
        <p:spPr>
          <a:xfrm>
            <a:off x="3776419" y="3016184"/>
            <a:ext cx="0" cy="1441491"/>
          </a:xfrm>
          <a:prstGeom prst="line">
            <a:avLst/>
          </a:prstGeom>
          <a:ln w="38100" cmpd="sng">
            <a:solidFill>
              <a:schemeClr val="bg1">
                <a:lumMod val="9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863406" y="4642764"/>
            <a:ext cx="0" cy="1746971"/>
          </a:xfrm>
          <a:prstGeom prst="line">
            <a:avLst/>
          </a:prstGeom>
          <a:ln w="38100" cmpd="sng">
            <a:solidFill>
              <a:schemeClr val="bg1">
                <a:lumMod val="9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9925582" y="2686188"/>
            <a:ext cx="0" cy="1419319"/>
          </a:xfrm>
          <a:prstGeom prst="line">
            <a:avLst/>
          </a:prstGeom>
          <a:ln w="38100" cmpd="sng">
            <a:solidFill>
              <a:schemeClr val="bg1">
                <a:lumMod val="9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52" name="Rectangle 2051"/>
          <p:cNvSpPr/>
          <p:nvPr/>
        </p:nvSpPr>
        <p:spPr>
          <a:xfrm>
            <a:off x="2405666" y="2095366"/>
            <a:ext cx="27387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  <a:latin typeface=""/>
              </a:rPr>
              <a:t>Texas A&amp;M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  <a:latin typeface=""/>
              </a:rPr>
              <a:t>High Performance 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  <a:latin typeface=""/>
              </a:rPr>
              <a:t>Research Computing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494009" y="6429537"/>
            <a:ext cx="27387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"/>
              </a:rPr>
              <a:t>Texas A&amp;M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  <a:latin typeface=""/>
              </a:rPr>
              <a:t>Cybersecurity Center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616095" y="1735149"/>
            <a:ext cx="27387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"/>
              </a:rPr>
              <a:t>Dept. of Homeland Security Cybersecurity Program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055" name="TextBox 2054"/>
          <p:cNvSpPr txBox="1"/>
          <p:nvPr/>
        </p:nvSpPr>
        <p:spPr>
          <a:xfrm>
            <a:off x="3787953" y="607319"/>
            <a:ext cx="69851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Texas A&amp;M Cybersecurity Ecosystem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21678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Prior Cybersecurity Programs Focusing on Physical Security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832145"/>
              </p:ext>
            </p:extLst>
          </p:nvPr>
        </p:nvGraphicFramePr>
        <p:xfrm>
          <a:off x="1341120" y="1701166"/>
          <a:ext cx="12163242" cy="5417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16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816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02294">
                <a:tc>
                  <a:txBody>
                    <a:bodyPr/>
                    <a:lstStyle/>
                    <a:p>
                      <a:pPr marL="0" marR="0" indent="0" algn="l" defTabSz="653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Standards for security of datacenters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0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National Institute of Standards and Technology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2294">
                <a:tc>
                  <a:txBody>
                    <a:bodyPr/>
                    <a:lstStyle/>
                    <a:p>
                      <a:pPr marL="0" marR="0" indent="0" algn="l" defTabSz="653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Cybersecurity Minor Program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Texas A&amp;M University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02294">
                <a:tc>
                  <a:txBody>
                    <a:bodyPr/>
                    <a:lstStyle/>
                    <a:p>
                      <a:pPr marL="0" marR="0" indent="0" algn="l" defTabSz="653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Master of Science in Information Assurance and Security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53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err="1" smtClean="0"/>
                        <a:t>Blinn</a:t>
                      </a:r>
                      <a:r>
                        <a:rPr lang="en-US" i="1" dirty="0" smtClean="0"/>
                        <a:t> College</a:t>
                      </a:r>
                      <a:r>
                        <a:rPr lang="en-US" i="1" baseline="0" dirty="0" smtClean="0"/>
                        <a:t> </a:t>
                      </a:r>
                      <a:r>
                        <a:rPr lang="en-US" i="1" dirty="0" smtClean="0"/>
                        <a:t> </a:t>
                      </a:r>
                      <a:endParaRPr lang="en-US" i="1" dirty="0"/>
                    </a:p>
                    <a:p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33444">
                <a:tc>
                  <a:txBody>
                    <a:bodyPr/>
                    <a:lstStyle/>
                    <a:p>
                      <a:r>
                        <a:rPr lang="en-US" sz="2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ANSI-accredited security practitioner certification programs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53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0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Computer Technology Industry Association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76960">
                <a:tc>
                  <a:txBody>
                    <a:bodyPr/>
                    <a:lstStyle/>
                    <a:p>
                      <a:r>
                        <a:rPr lang="en-US" sz="2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National Centers of Academic Excellence</a:t>
                      </a:r>
                    </a:p>
                    <a:p>
                      <a:r>
                        <a:rPr lang="en-US" sz="2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Cyber Defense 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National Security Agency and Department of Homeland Security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26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2671" y="5465971"/>
            <a:ext cx="2459224" cy="16977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b="1" dirty="0">
                <a:solidFill>
                  <a:schemeClr val="bg1"/>
                </a:solidFill>
              </a:rPr>
              <a:t>Identifying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en-US" sz="2000" dirty="0">
                <a:solidFill>
                  <a:schemeClr val="bg1"/>
                </a:solidFill>
              </a:rPr>
              <a:t>the needs of the community through a community workshop</a:t>
            </a:r>
          </a:p>
        </p:txBody>
      </p:sp>
      <p:sp>
        <p:nvSpPr>
          <p:cNvPr id="5" name="Rectangle 4"/>
          <p:cNvSpPr/>
          <p:nvPr/>
        </p:nvSpPr>
        <p:spPr>
          <a:xfrm>
            <a:off x="3395303" y="5465971"/>
            <a:ext cx="2461801" cy="16977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b="1" dirty="0">
                <a:solidFill>
                  <a:schemeClr val="bg1"/>
                </a:solidFill>
              </a:rPr>
              <a:t>Engaging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en-US" sz="2000" dirty="0">
                <a:solidFill>
                  <a:schemeClr val="bg1"/>
                </a:solidFill>
              </a:rPr>
              <a:t>the Texas A&amp;M and local community in </a:t>
            </a:r>
            <a:r>
              <a:rPr lang="en-US" sz="2000" dirty="0" err="1">
                <a:solidFill>
                  <a:schemeClr val="bg1"/>
                </a:solidFill>
              </a:rPr>
              <a:t>CiSE-ProS</a:t>
            </a:r>
            <a:r>
              <a:rPr lang="en-US" sz="2000" dirty="0">
                <a:solidFill>
                  <a:schemeClr val="bg1"/>
                </a:solidFill>
              </a:rPr>
              <a:t> outreach efforts</a:t>
            </a:r>
          </a:p>
        </p:txBody>
      </p:sp>
      <p:sp>
        <p:nvSpPr>
          <p:cNvPr id="6" name="Rectangle 5"/>
          <p:cNvSpPr/>
          <p:nvPr/>
        </p:nvSpPr>
        <p:spPr>
          <a:xfrm>
            <a:off x="5978197" y="5465972"/>
            <a:ext cx="2043586" cy="18922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b="1" dirty="0">
                <a:solidFill>
                  <a:schemeClr val="bg1"/>
                </a:solidFill>
              </a:rPr>
              <a:t>Developing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en-US" sz="2000" dirty="0">
                <a:solidFill>
                  <a:schemeClr val="bg1"/>
                </a:solidFill>
              </a:rPr>
              <a:t>a set of training exercises and assessment tools</a:t>
            </a:r>
          </a:p>
        </p:txBody>
      </p:sp>
      <p:sp>
        <p:nvSpPr>
          <p:cNvPr id="7" name="Rectangle 6"/>
          <p:cNvSpPr/>
          <p:nvPr/>
        </p:nvSpPr>
        <p:spPr>
          <a:xfrm>
            <a:off x="8325192" y="5465971"/>
            <a:ext cx="2543697" cy="16977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b="1" dirty="0">
                <a:solidFill>
                  <a:schemeClr val="bg1"/>
                </a:solidFill>
              </a:rPr>
              <a:t>Developing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en-US" sz="2000" dirty="0">
                <a:solidFill>
                  <a:schemeClr val="bg1"/>
                </a:solidFill>
              </a:rPr>
              <a:t>content including theory and related training exercises for on-line delivery</a:t>
            </a:r>
          </a:p>
        </p:txBody>
      </p:sp>
      <p:sp>
        <p:nvSpPr>
          <p:cNvPr id="8" name="Rectangle 7"/>
          <p:cNvSpPr/>
          <p:nvPr/>
        </p:nvSpPr>
        <p:spPr>
          <a:xfrm>
            <a:off x="11014364" y="5465972"/>
            <a:ext cx="3182899" cy="206146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b="1" dirty="0">
                <a:solidFill>
                  <a:schemeClr val="bg1"/>
                </a:solidFill>
              </a:rPr>
              <a:t>Integrating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en-US" sz="2000" dirty="0">
                <a:solidFill>
                  <a:schemeClr val="bg1"/>
                </a:solidFill>
              </a:rPr>
              <a:t>the training product to launch a cybersecurity minor program at TAMC2 with an HPC/research computing support track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4699852"/>
            <a:ext cx="13167360" cy="370702"/>
          </a:xfrm>
          <a:prstGeom prst="rect">
            <a:avLst/>
          </a:prstGeom>
          <a:solidFill>
            <a:srgbClr val="4E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iangle 9"/>
          <p:cNvSpPr/>
          <p:nvPr/>
        </p:nvSpPr>
        <p:spPr>
          <a:xfrm rot="10800000">
            <a:off x="1302919" y="4900434"/>
            <a:ext cx="454729" cy="392008"/>
          </a:xfrm>
          <a:prstGeom prst="triangle">
            <a:avLst/>
          </a:prstGeom>
          <a:solidFill>
            <a:srgbClr val="4E8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10"/>
          <p:cNvSpPr/>
          <p:nvPr/>
        </p:nvSpPr>
        <p:spPr>
          <a:xfrm rot="10800000">
            <a:off x="4096760" y="4908440"/>
            <a:ext cx="454729" cy="392008"/>
          </a:xfrm>
          <a:prstGeom prst="triangle">
            <a:avLst/>
          </a:prstGeom>
          <a:solidFill>
            <a:srgbClr val="4E8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angle 11"/>
          <p:cNvSpPr/>
          <p:nvPr/>
        </p:nvSpPr>
        <p:spPr>
          <a:xfrm rot="10800000">
            <a:off x="6727190" y="4906716"/>
            <a:ext cx="454729" cy="392008"/>
          </a:xfrm>
          <a:prstGeom prst="triangle">
            <a:avLst/>
          </a:prstGeom>
          <a:solidFill>
            <a:srgbClr val="4E8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/>
          <p:cNvSpPr/>
          <p:nvPr/>
        </p:nvSpPr>
        <p:spPr>
          <a:xfrm rot="10800000">
            <a:off x="9047258" y="4926831"/>
            <a:ext cx="454729" cy="392008"/>
          </a:xfrm>
          <a:prstGeom prst="triangle">
            <a:avLst/>
          </a:prstGeom>
          <a:solidFill>
            <a:srgbClr val="4E8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riangle 13"/>
          <p:cNvSpPr/>
          <p:nvPr/>
        </p:nvSpPr>
        <p:spPr>
          <a:xfrm rot="10800000">
            <a:off x="11745764" y="4911066"/>
            <a:ext cx="454729" cy="392008"/>
          </a:xfrm>
          <a:prstGeom prst="triangle">
            <a:avLst/>
          </a:prstGeom>
          <a:solidFill>
            <a:srgbClr val="4E8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606668"/>
            <a:ext cx="4318462" cy="20931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1280" y="2606892"/>
            <a:ext cx="3657600" cy="209296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8552" y="2606668"/>
            <a:ext cx="4318462" cy="209318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0250" y="2604675"/>
            <a:ext cx="1528417" cy="210157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211522" y="689169"/>
            <a:ext cx="78028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</a:rPr>
              <a:t>CiSE-ProS</a:t>
            </a:r>
            <a:r>
              <a:rPr lang="en-US" sz="3600" dirty="0">
                <a:solidFill>
                  <a:schemeClr val="bg1"/>
                </a:solidFill>
              </a:rPr>
              <a:t/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approaches cybersecurity training and education by: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08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Needs for Physical Security in Data Center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Physical access control to a datacenter is a </a:t>
            </a:r>
            <a:r>
              <a:rPr lang="en-US" sz="3200" dirty="0">
                <a:solidFill>
                  <a:srgbClr val="9DD038"/>
                </a:solidFill>
              </a:rPr>
              <a:t>high-priority requirement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The National Institute of Standards and Technology Special publication 800-53 requires that any system of moderate-to-high security implement an </a:t>
            </a:r>
            <a:r>
              <a:rPr lang="en-US" sz="2800" dirty="0">
                <a:solidFill>
                  <a:srgbClr val="FFC000"/>
                </a:solidFill>
              </a:rPr>
              <a:t>access control scheme</a:t>
            </a:r>
            <a:r>
              <a:rPr lang="en-US" sz="2800" dirty="0">
                <a:solidFill>
                  <a:schemeClr val="bg1"/>
                </a:solidFill>
              </a:rPr>
              <a:t> that “allow[s] only authorized accesses for users... which are necessary to accomplish assigned tasks.” </a:t>
            </a:r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Limiting physical access</a:t>
            </a:r>
            <a:r>
              <a:rPr lang="en-US" sz="2800" dirty="0">
                <a:solidFill>
                  <a:schemeClr val="bg1"/>
                </a:solidFill>
              </a:rPr>
              <a:t> to datacenter devices reduces the number of possible attack vectors on those machines.</a:t>
            </a:r>
          </a:p>
          <a:p>
            <a:r>
              <a:rPr lang="en-US" sz="3200" dirty="0">
                <a:solidFill>
                  <a:schemeClr val="bg1"/>
                </a:solidFill>
              </a:rPr>
              <a:t>Software cybersecurity is built on a foundation of good physical access control.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70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CISE-PROS VR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" y="2188028"/>
            <a:ext cx="13167360" cy="516336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We have developed a system that utilizes the emerging technology of </a:t>
            </a:r>
            <a:r>
              <a:rPr lang="en-US" sz="3200" dirty="0">
                <a:solidFill>
                  <a:srgbClr val="FFC000"/>
                </a:solidFill>
              </a:rPr>
              <a:t>virtual reality </a:t>
            </a:r>
            <a:r>
              <a:rPr lang="en-US" sz="3200" dirty="0">
                <a:solidFill>
                  <a:schemeClr val="bg1"/>
                </a:solidFill>
              </a:rPr>
              <a:t>to enhance </a:t>
            </a:r>
            <a:r>
              <a:rPr lang="en-US" sz="3200" dirty="0">
                <a:solidFill>
                  <a:srgbClr val="FFC000"/>
                </a:solidFill>
              </a:rPr>
              <a:t>cybersecurity education at the university level</a:t>
            </a:r>
            <a:r>
              <a:rPr lang="en-US" sz="3200" dirty="0">
                <a:solidFill>
                  <a:schemeClr val="bg1"/>
                </a:solidFill>
              </a:rPr>
              <a:t>, particularly in the area of </a:t>
            </a:r>
            <a:r>
              <a:rPr lang="en-US" sz="3200" dirty="0">
                <a:solidFill>
                  <a:srgbClr val="FFC000"/>
                </a:solidFill>
              </a:rPr>
              <a:t>physical security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50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5056135" y="2390638"/>
            <a:ext cx="3885733" cy="3690889"/>
          </a:xfrm>
          <a:prstGeom prst="roundRect">
            <a:avLst/>
          </a:prstGeom>
          <a:gradFill>
            <a:gsLst>
              <a:gs pos="0">
                <a:srgbClr val="4E8F00"/>
              </a:gs>
              <a:gs pos="100000">
                <a:srgbClr val="9DD038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103" y="2811460"/>
            <a:ext cx="3106691" cy="21667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4771099" y="5254673"/>
            <a:ext cx="4530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Virtual Reality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142" y="6439612"/>
            <a:ext cx="4928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Provides a safe and immersive training environment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972" y="2030732"/>
            <a:ext cx="387202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Participants can explore the consequences of their actions.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6010" y="4328549"/>
            <a:ext cx="408183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Participants </a:t>
            </a:r>
            <a:r>
              <a:rPr lang="en-US" dirty="0">
                <a:solidFill>
                  <a:schemeClr val="bg1"/>
                </a:solidFill>
              </a:rPr>
              <a:t>can collaborate with simulated characters to learn complex tasks.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18836" y="2030732"/>
            <a:ext cx="399878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Participants can do a self-paced training using modular training materials.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18836" y="4439621"/>
            <a:ext cx="44800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Participants can learn from </a:t>
            </a:r>
            <a:r>
              <a:rPr lang="en-US" dirty="0" smtClean="0">
                <a:solidFill>
                  <a:schemeClr val="bg1"/>
                </a:solidFill>
              </a:rPr>
              <a:t>direct </a:t>
            </a:r>
            <a:r>
              <a:rPr lang="en-US" dirty="0">
                <a:solidFill>
                  <a:schemeClr val="bg1"/>
                </a:solidFill>
              </a:rPr>
              <a:t>manipulation of individual </a:t>
            </a:r>
            <a:r>
              <a:rPr lang="en-US" dirty="0" smtClean="0">
                <a:solidFill>
                  <a:schemeClr val="bg1"/>
                </a:solidFill>
              </a:rPr>
              <a:t>components.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Adopting Emerging Technologies</a:t>
            </a:r>
          </a:p>
        </p:txBody>
      </p:sp>
    </p:spTree>
    <p:extLst>
      <p:ext uri="{BB962C8B-B14F-4D97-AF65-F5344CB8AC3E}">
        <p14:creationId xmlns:p14="http://schemas.microsoft.com/office/powerpoint/2010/main" val="2057948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Use research-based methods to develop a high-impact, high-immersion opportunity that introduces participants to concepts in computing including software, hardware, networking, cybersecurity and data management </a:t>
            </a:r>
            <a:r>
              <a:rPr lang="en-US" sz="3200" dirty="0" smtClean="0">
                <a:solidFill>
                  <a:schemeClr val="bg1"/>
                </a:solidFill>
              </a:rPr>
              <a:t>practices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Reinforce and develop further knowledge of cyber skill sets through </a:t>
            </a:r>
            <a:r>
              <a:rPr lang="en-US" sz="3200" dirty="0" smtClean="0">
                <a:solidFill>
                  <a:schemeClr val="bg1"/>
                </a:solidFill>
              </a:rPr>
              <a:t>exercises.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Retain participant interest after the camp by offering access to series of free in-person and online </a:t>
            </a:r>
            <a:r>
              <a:rPr lang="en-US" sz="3200" dirty="0" err="1">
                <a:solidFill>
                  <a:schemeClr val="bg1"/>
                </a:solidFill>
              </a:rPr>
              <a:t>cybertraining</a:t>
            </a:r>
            <a:r>
              <a:rPr lang="en-US" sz="3200" dirty="0">
                <a:solidFill>
                  <a:schemeClr val="bg1"/>
                </a:solidFill>
              </a:rPr>
              <a:t> themed short courses and seminars at Texas A&amp;M.</a:t>
            </a:r>
          </a:p>
        </p:txBody>
      </p:sp>
    </p:spTree>
    <p:extLst>
      <p:ext uri="{BB962C8B-B14F-4D97-AF65-F5344CB8AC3E}">
        <p14:creationId xmlns:p14="http://schemas.microsoft.com/office/powerpoint/2010/main" val="730458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8630</TotalTime>
  <Words>734</Words>
  <Application>Microsoft Macintosh PowerPoint</Application>
  <PresentationFormat>Custom</PresentationFormat>
  <Paragraphs>129</Paragraphs>
  <Slides>17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Mangal</vt:lpstr>
      <vt:lpstr>YouTube Noto</vt:lpstr>
      <vt:lpstr>Arial</vt:lpstr>
      <vt:lpstr>Office Theme</vt:lpstr>
      <vt:lpstr>PowerPoint Presentation</vt:lpstr>
      <vt:lpstr>PowerPoint Presentation</vt:lpstr>
      <vt:lpstr>PowerPoint Presentation</vt:lpstr>
      <vt:lpstr>Prior Cybersecurity Programs Focusing on Physical Security</vt:lpstr>
      <vt:lpstr>PowerPoint Presentation</vt:lpstr>
      <vt:lpstr>Needs for Physical Security in Data Center</vt:lpstr>
      <vt:lpstr>CISE-PROS VR</vt:lpstr>
      <vt:lpstr>Adopting Emerging Technologies</vt:lpstr>
      <vt:lpstr>Objectives</vt:lpstr>
      <vt:lpstr>Hardware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 and Future Plan</vt:lpstr>
      <vt:lpstr>Acknowledgements</vt:lpstr>
    </vt:vector>
  </TitlesOfParts>
  <Company>Texas A&amp;M University College of Architecture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 Rollfing</dc:creator>
  <cp:lastModifiedBy>hwaryoung seo</cp:lastModifiedBy>
  <cp:revision>118</cp:revision>
  <dcterms:created xsi:type="dcterms:W3CDTF">2017-07-24T17:17:17Z</dcterms:created>
  <dcterms:modified xsi:type="dcterms:W3CDTF">2018-10-25T01:10:28Z</dcterms:modified>
</cp:coreProperties>
</file>